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4" Type="http://schemas.openxmlformats.org/officeDocument/2006/relationships/image" Target="../media/image2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A7EEB91C-1F0E-46F9-AD24-D1B0D3727FDC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63A017F2-3533-49F4-8B1E-6F6F8F3BC7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B91C-1F0E-46F9-AD24-D1B0D3727FDC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017F2-3533-49F4-8B1E-6F6F8F3BC7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B91C-1F0E-46F9-AD24-D1B0D3727FDC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017F2-3533-49F4-8B1E-6F6F8F3BC7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B91C-1F0E-46F9-AD24-D1B0D3727FDC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017F2-3533-49F4-8B1E-6F6F8F3BC7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B91C-1F0E-46F9-AD24-D1B0D3727FDC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017F2-3533-49F4-8B1E-6F6F8F3BC7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B91C-1F0E-46F9-AD24-D1B0D3727FDC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017F2-3533-49F4-8B1E-6F6F8F3BC7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7EEB91C-1F0E-46F9-AD24-D1B0D3727FDC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3A017F2-3533-49F4-8B1E-6F6F8F3BC7C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A7EEB91C-1F0E-46F9-AD24-D1B0D3727FDC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63A017F2-3533-49F4-8B1E-6F6F8F3BC7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B91C-1F0E-46F9-AD24-D1B0D3727FDC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017F2-3533-49F4-8B1E-6F6F8F3BC7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B91C-1F0E-46F9-AD24-D1B0D3727FDC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017F2-3533-49F4-8B1E-6F6F8F3BC7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B91C-1F0E-46F9-AD24-D1B0D3727FDC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017F2-3533-49F4-8B1E-6F6F8F3BC7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A7EEB91C-1F0E-46F9-AD24-D1B0D3727FDC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63A017F2-3533-49F4-8B1E-6F6F8F3BC7C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slide" Target="slide13.xml"/><Relationship Id="rId4" Type="http://schemas.openxmlformats.org/officeDocument/2006/relationships/oleObject" Target="../embeddings/oleObject18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24.bin"/><Relationship Id="rId5" Type="http://schemas.openxmlformats.org/officeDocument/2006/relationships/oleObject" Target="../embeddings/oleObject23.bin"/><Relationship Id="rId4" Type="http://schemas.openxmlformats.org/officeDocument/2006/relationships/oleObject" Target="../embeddings/oleObject22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slide" Target="slide13.x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4.bin"/><Relationship Id="rId4" Type="http://schemas.openxmlformats.org/officeDocument/2006/relationships/slide" Target="slide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6.bin"/><Relationship Id="rId4" Type="http://schemas.openxmlformats.org/officeDocument/2006/relationships/slide" Target="slide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8.bin"/><Relationship Id="rId4" Type="http://schemas.openxmlformats.org/officeDocument/2006/relationships/slide" Target="slide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slide" Target="slide13.xml"/><Relationship Id="rId4" Type="http://schemas.openxmlformats.org/officeDocument/2006/relationships/oleObject" Target="../embeddings/oleObject10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slide" Target="slide13.xml"/><Relationship Id="rId4" Type="http://schemas.openxmlformats.org/officeDocument/2006/relationships/oleObject" Target="../embeddings/oleObject1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slide" Target="slide13.xml"/><Relationship Id="rId4" Type="http://schemas.openxmlformats.org/officeDocument/2006/relationships/oleObject" Target="../embeddings/oleObject1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slide" Target="slide13.xml"/><Relationship Id="rId4" Type="http://schemas.openxmlformats.org/officeDocument/2006/relationships/oleObject" Target="../embeddings/oleObject1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b="1" dirty="0" smtClean="0"/>
              <a:t>Тренажер</a:t>
            </a:r>
            <a:r>
              <a:rPr lang="en-US" b="1" dirty="0" smtClean="0"/>
              <a:t>.  B7</a:t>
            </a:r>
            <a:br>
              <a:rPr lang="en-US" b="1" dirty="0" smtClean="0"/>
            </a:br>
            <a:r>
              <a:rPr lang="ru-RU" b="1" dirty="0" smtClean="0"/>
              <a:t>Примеры </a:t>
            </a:r>
            <a:r>
              <a:rPr lang="ru-RU" b="1" smtClean="0"/>
              <a:t>на вычисление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4214818"/>
            <a:ext cx="8258204" cy="143772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       Выполнение  арифметических действий,  сочетая устные и письменные приемы;  нахождение  значения  корня  натуральной  степени,  степени  с   рациональным показателем, логарифма  </a:t>
            </a:r>
          </a:p>
          <a:p>
            <a:r>
              <a:rPr lang="ru-RU" dirty="0" smtClean="0"/>
              <a:t>       Умение </a:t>
            </a:r>
            <a:r>
              <a:rPr lang="ru-RU" dirty="0"/>
              <a:t>выполнять вычисления и преобразования</a:t>
            </a:r>
          </a:p>
        </p:txBody>
      </p:sp>
      <p:sp>
        <p:nvSpPr>
          <p:cNvPr id="4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8596" y="5929330"/>
            <a:ext cx="6929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Хафизова М.С. –учитель математики </a:t>
            </a:r>
            <a:r>
              <a:rPr lang="ru-RU" dirty="0" err="1" smtClean="0"/>
              <a:t>Бакрчинской</a:t>
            </a:r>
            <a:r>
              <a:rPr lang="ru-RU" dirty="0" smtClean="0"/>
              <a:t> СОШ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1800" dirty="0"/>
              <a:t>Найдите значение </a:t>
            </a:r>
            <a:r>
              <a:rPr lang="ru-RU" sz="1800" dirty="0" smtClean="0"/>
              <a:t>выражения</a:t>
            </a:r>
            <a:r>
              <a:rPr lang="en-US" sz="1800" dirty="0" smtClean="0"/>
              <a:t>    </a:t>
            </a:r>
            <a:endParaRPr lang="ru-RU" sz="1800" dirty="0"/>
          </a:p>
        </p:txBody>
      </p:sp>
      <p:sp>
        <p:nvSpPr>
          <p:cNvPr id="5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1986"/>
          <p:cNvSpPr>
            <a:spLocks noChangeArrowheads="1"/>
          </p:cNvSpPr>
          <p:nvPr/>
        </p:nvSpPr>
        <p:spPr bwMode="auto">
          <a:xfrm>
            <a:off x="2428860" y="2143116"/>
            <a:ext cx="2643206" cy="576263"/>
          </a:xfrm>
          <a:prstGeom prst="wedgeEllipseCallout">
            <a:avLst>
              <a:gd name="adj1" fmla="val -72150"/>
              <a:gd name="adj2" fmla="val 33695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1" name="AutoShape 1986"/>
          <p:cNvSpPr>
            <a:spLocks noChangeArrowheads="1"/>
          </p:cNvSpPr>
          <p:nvPr/>
        </p:nvSpPr>
        <p:spPr bwMode="auto">
          <a:xfrm>
            <a:off x="2428860" y="4786322"/>
            <a:ext cx="2660653" cy="576263"/>
          </a:xfrm>
          <a:prstGeom prst="wedgeEllipseCallout">
            <a:avLst>
              <a:gd name="adj1" fmla="val -74073"/>
              <a:gd name="adj2" fmla="val 50524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2" name="AutoShape 1980"/>
          <p:cNvSpPr>
            <a:spLocks noChangeArrowheads="1"/>
          </p:cNvSpPr>
          <p:nvPr/>
        </p:nvSpPr>
        <p:spPr bwMode="auto">
          <a:xfrm>
            <a:off x="2428860" y="3286124"/>
            <a:ext cx="2286016" cy="720725"/>
          </a:xfrm>
          <a:prstGeom prst="wedgeEllipseCallout">
            <a:avLst>
              <a:gd name="adj1" fmla="val -85458"/>
              <a:gd name="adj2" fmla="val 62654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ПРАВИЛЬНО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714348" y="3714752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</a:t>
            </a:r>
            <a:endParaRPr lang="ru-RU" dirty="0"/>
          </a:p>
        </p:txBody>
      </p:sp>
      <p:sp>
        <p:nvSpPr>
          <p:cNvPr id="15" name="Багетная рамка 14"/>
          <p:cNvSpPr/>
          <p:nvPr/>
        </p:nvSpPr>
        <p:spPr>
          <a:xfrm>
            <a:off x="642910" y="2357430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ru-RU" dirty="0"/>
          </a:p>
        </p:txBody>
      </p:sp>
      <p:sp>
        <p:nvSpPr>
          <p:cNvPr id="16" name="Багетная рамка 15"/>
          <p:cNvSpPr/>
          <p:nvPr/>
        </p:nvSpPr>
        <p:spPr>
          <a:xfrm>
            <a:off x="785786" y="5072074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ru-RU" dirty="0"/>
          </a:p>
        </p:txBody>
      </p:sp>
      <p:graphicFrame>
        <p:nvGraphicFramePr>
          <p:cNvPr id="6147" name="Object 3"/>
          <p:cNvGraphicFramePr>
            <a:graphicFrameLocks noChangeAspect="1"/>
          </p:cNvGraphicFramePr>
          <p:nvPr/>
        </p:nvGraphicFramePr>
        <p:xfrm>
          <a:off x="4071934" y="500042"/>
          <a:ext cx="2500313" cy="423862"/>
        </p:xfrm>
        <a:graphic>
          <a:graphicData uri="http://schemas.openxmlformats.org/presentationml/2006/ole">
            <p:oleObj spid="_x0000_s6147" name="Формула" r:id="rId3" imgW="1193760" imgH="228600" progId="Equation.3">
              <p:embed/>
            </p:oleObj>
          </a:graphicData>
        </a:graphic>
      </p:graphicFrame>
      <p:graphicFrame>
        <p:nvGraphicFramePr>
          <p:cNvPr id="17" name="Содержимое 16"/>
          <p:cNvGraphicFramePr>
            <a:graphicFrameLocks noChangeAspect="1"/>
          </p:cNvGraphicFramePr>
          <p:nvPr>
            <p:ph idx="1"/>
          </p:nvPr>
        </p:nvGraphicFramePr>
        <p:xfrm>
          <a:off x="5357813" y="2879725"/>
          <a:ext cx="3328987" cy="1968500"/>
        </p:xfrm>
        <a:graphic>
          <a:graphicData uri="http://schemas.openxmlformats.org/presentationml/2006/ole">
            <p:oleObj spid="_x0000_s6148" name="Формула" r:id="rId4" imgW="1180800" imgH="698400" progId="Equation.3">
              <p:embed/>
            </p:oleObj>
          </a:graphicData>
        </a:graphic>
      </p:graphicFrame>
      <p:sp>
        <p:nvSpPr>
          <p:cNvPr id="13" name="Улыбающееся лицо 12">
            <a:hlinkClick r:id="rId5" action="ppaction://hlinksldjump"/>
          </p:cNvPr>
          <p:cNvSpPr/>
          <p:nvPr/>
        </p:nvSpPr>
        <p:spPr>
          <a:xfrm>
            <a:off x="6572264" y="1285860"/>
            <a:ext cx="1571636" cy="1500198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?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1800" dirty="0"/>
              <a:t>Найдите значение </a:t>
            </a:r>
            <a:r>
              <a:rPr lang="ru-RU" sz="1800" dirty="0" smtClean="0"/>
              <a:t>выражения</a:t>
            </a:r>
            <a:r>
              <a:rPr lang="en-US" sz="1800" dirty="0" smtClean="0"/>
              <a:t>    </a:t>
            </a:r>
            <a:endParaRPr lang="ru-RU" sz="1800" dirty="0"/>
          </a:p>
        </p:txBody>
      </p:sp>
      <p:sp>
        <p:nvSpPr>
          <p:cNvPr id="5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1986"/>
          <p:cNvSpPr>
            <a:spLocks noChangeArrowheads="1"/>
          </p:cNvSpPr>
          <p:nvPr/>
        </p:nvSpPr>
        <p:spPr bwMode="auto">
          <a:xfrm>
            <a:off x="2571736" y="3286124"/>
            <a:ext cx="2571768" cy="862015"/>
          </a:xfrm>
          <a:prstGeom prst="wedgeEllipseCallout">
            <a:avLst>
              <a:gd name="adj1" fmla="val -72150"/>
              <a:gd name="adj2" fmla="val 33695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1" name="AutoShape 1986"/>
          <p:cNvSpPr>
            <a:spLocks noChangeArrowheads="1"/>
          </p:cNvSpPr>
          <p:nvPr/>
        </p:nvSpPr>
        <p:spPr bwMode="auto">
          <a:xfrm>
            <a:off x="2285984" y="4643446"/>
            <a:ext cx="2786082" cy="714380"/>
          </a:xfrm>
          <a:prstGeom prst="wedgeEllipseCallout">
            <a:avLst>
              <a:gd name="adj1" fmla="val -74073"/>
              <a:gd name="adj2" fmla="val 50524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2" name="AutoShape 1980"/>
          <p:cNvSpPr>
            <a:spLocks noChangeArrowheads="1"/>
          </p:cNvSpPr>
          <p:nvPr/>
        </p:nvSpPr>
        <p:spPr bwMode="auto">
          <a:xfrm>
            <a:off x="2285984" y="2000240"/>
            <a:ext cx="2286016" cy="720725"/>
          </a:xfrm>
          <a:prstGeom prst="wedgeEllipseCallout">
            <a:avLst>
              <a:gd name="adj1" fmla="val -85458"/>
              <a:gd name="adj2" fmla="val 62654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ПРАВИЛЬНО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714348" y="3714752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ru-RU" dirty="0"/>
          </a:p>
        </p:txBody>
      </p:sp>
      <p:sp>
        <p:nvSpPr>
          <p:cNvPr id="15" name="Багетная рамка 14"/>
          <p:cNvSpPr/>
          <p:nvPr/>
        </p:nvSpPr>
        <p:spPr>
          <a:xfrm>
            <a:off x="642910" y="2357430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16" name="Багетная рамка 15"/>
          <p:cNvSpPr/>
          <p:nvPr/>
        </p:nvSpPr>
        <p:spPr>
          <a:xfrm>
            <a:off x="785786" y="5072074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</a:t>
            </a:r>
            <a:endParaRPr lang="ru-RU" dirty="0"/>
          </a:p>
        </p:txBody>
      </p:sp>
      <p:graphicFrame>
        <p:nvGraphicFramePr>
          <p:cNvPr id="17" name="Содержимое 16"/>
          <p:cNvGraphicFramePr>
            <a:graphicFrameLocks noChangeAspect="1"/>
          </p:cNvGraphicFramePr>
          <p:nvPr>
            <p:ph idx="1"/>
          </p:nvPr>
        </p:nvGraphicFramePr>
        <p:xfrm>
          <a:off x="4000496" y="357166"/>
          <a:ext cx="2543169" cy="896234"/>
        </p:xfrm>
        <a:graphic>
          <a:graphicData uri="http://schemas.openxmlformats.org/presentationml/2006/ole">
            <p:oleObj spid="_x0000_s38914" name="Формула" r:id="rId3" imgW="1117440" imgH="393480" progId="Equation.3">
              <p:embed/>
            </p:oleObj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/>
              <a:t>Найдите значение </a:t>
            </a:r>
            <a:r>
              <a:rPr lang="ru-RU" sz="2400" b="1" dirty="0" smtClean="0"/>
              <a:t>выражения</a:t>
            </a:r>
            <a:r>
              <a:rPr lang="en-US" sz="2400" b="1" dirty="0" smtClean="0"/>
              <a:t>    </a:t>
            </a:r>
            <a:endParaRPr lang="ru-RU" sz="2400" b="1" dirty="0"/>
          </a:p>
        </p:txBody>
      </p:sp>
      <p:sp>
        <p:nvSpPr>
          <p:cNvPr id="5" name="AutoShape 4">
            <a:hlinkClick r:id="" action="ppaction://hlinkshowjump?jump=endshow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1986"/>
          <p:cNvSpPr>
            <a:spLocks noChangeArrowheads="1"/>
          </p:cNvSpPr>
          <p:nvPr/>
        </p:nvSpPr>
        <p:spPr bwMode="auto">
          <a:xfrm>
            <a:off x="2571736" y="3571876"/>
            <a:ext cx="2571768" cy="576263"/>
          </a:xfrm>
          <a:prstGeom prst="wedgeEllipseCallout">
            <a:avLst>
              <a:gd name="adj1" fmla="val -72150"/>
              <a:gd name="adj2" fmla="val 33695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1" name="AutoShape 1986"/>
          <p:cNvSpPr>
            <a:spLocks noChangeArrowheads="1"/>
          </p:cNvSpPr>
          <p:nvPr/>
        </p:nvSpPr>
        <p:spPr bwMode="auto">
          <a:xfrm>
            <a:off x="2071670" y="2143116"/>
            <a:ext cx="2571768" cy="576263"/>
          </a:xfrm>
          <a:prstGeom prst="wedgeEllipseCallout">
            <a:avLst>
              <a:gd name="adj1" fmla="val -74073"/>
              <a:gd name="adj2" fmla="val 50524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2" name="AutoShape 1980"/>
          <p:cNvSpPr>
            <a:spLocks noChangeArrowheads="1"/>
          </p:cNvSpPr>
          <p:nvPr/>
        </p:nvSpPr>
        <p:spPr bwMode="auto">
          <a:xfrm>
            <a:off x="2571736" y="4500570"/>
            <a:ext cx="2286016" cy="720725"/>
          </a:xfrm>
          <a:prstGeom prst="wedgeEllipseCallout">
            <a:avLst>
              <a:gd name="adj1" fmla="val -85458"/>
              <a:gd name="adj2" fmla="val 62654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ПРАВИЛЬНО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500034" y="3714752"/>
            <a:ext cx="1000132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r>
              <a:rPr lang="en-US" dirty="0" smtClean="0"/>
              <a:t>,</a:t>
            </a:r>
            <a:r>
              <a:rPr lang="ru-RU" dirty="0" smtClean="0"/>
              <a:t>2</a:t>
            </a:r>
            <a:r>
              <a:rPr lang="en-US" dirty="0" smtClean="0"/>
              <a:t>5</a:t>
            </a:r>
            <a:endParaRPr lang="ru-RU" dirty="0"/>
          </a:p>
        </p:txBody>
      </p:sp>
      <p:sp>
        <p:nvSpPr>
          <p:cNvPr id="15" name="Багетная рамка 14"/>
          <p:cNvSpPr/>
          <p:nvPr/>
        </p:nvSpPr>
        <p:spPr>
          <a:xfrm>
            <a:off x="500034" y="2357430"/>
            <a:ext cx="928694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0,75</a:t>
            </a:r>
            <a:endParaRPr lang="ru-RU" dirty="0"/>
          </a:p>
        </p:txBody>
      </p:sp>
      <p:sp>
        <p:nvSpPr>
          <p:cNvPr id="16" name="Багетная рамка 15"/>
          <p:cNvSpPr/>
          <p:nvPr/>
        </p:nvSpPr>
        <p:spPr>
          <a:xfrm>
            <a:off x="500034" y="5072074"/>
            <a:ext cx="1071570" cy="785818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-</a:t>
            </a:r>
            <a:r>
              <a:rPr lang="ru-RU" dirty="0" smtClean="0"/>
              <a:t>2</a:t>
            </a:r>
            <a:r>
              <a:rPr lang="en-US" dirty="0" smtClean="0"/>
              <a:t>,</a:t>
            </a:r>
            <a:r>
              <a:rPr lang="ru-RU" dirty="0" smtClean="0"/>
              <a:t>2</a:t>
            </a:r>
            <a:r>
              <a:rPr lang="en-US" dirty="0" smtClean="0"/>
              <a:t>5</a:t>
            </a:r>
            <a:endParaRPr lang="ru-RU" dirty="0"/>
          </a:p>
        </p:txBody>
      </p:sp>
      <p:graphicFrame>
        <p:nvGraphicFramePr>
          <p:cNvPr id="17" name="Содержимое 16"/>
          <p:cNvGraphicFramePr>
            <a:graphicFrameLocks noChangeAspect="1"/>
          </p:cNvGraphicFramePr>
          <p:nvPr>
            <p:ph idx="1"/>
          </p:nvPr>
        </p:nvGraphicFramePr>
        <p:xfrm>
          <a:off x="5143504" y="357166"/>
          <a:ext cx="2071707" cy="1242827"/>
        </p:xfrm>
        <a:graphic>
          <a:graphicData uri="http://schemas.openxmlformats.org/presentationml/2006/ole">
            <p:oleObj spid="_x0000_s37890" name="Формула" r:id="rId3" imgW="952200" imgH="571320" progId="Equation.3">
              <p:embed/>
            </p:oleObj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229600" cy="1066800"/>
          </a:xfrm>
        </p:spPr>
        <p:txBody>
          <a:bodyPr/>
          <a:lstStyle/>
          <a:p>
            <a:r>
              <a:rPr lang="ru-RU" dirty="0" smtClean="0"/>
              <a:t>Основные формулы</a:t>
            </a:r>
            <a:endParaRPr lang="ru-RU" dirty="0"/>
          </a:p>
        </p:txBody>
      </p:sp>
      <p:graphicFrame>
        <p:nvGraphicFramePr>
          <p:cNvPr id="39939" name="Object 3"/>
          <p:cNvGraphicFramePr>
            <a:graphicFrameLocks noChangeAspect="1"/>
          </p:cNvGraphicFramePr>
          <p:nvPr/>
        </p:nvGraphicFramePr>
        <p:xfrm>
          <a:off x="571472" y="1428736"/>
          <a:ext cx="1917546" cy="714380"/>
        </p:xfrm>
        <a:graphic>
          <a:graphicData uri="http://schemas.openxmlformats.org/presentationml/2006/ole">
            <p:oleObj spid="_x0000_s39939" name="Формула" r:id="rId3" imgW="647640" imgH="241200" progId="Equation.3">
              <p:embed/>
            </p:oleObj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428595" y="2357430"/>
          <a:ext cx="3028811" cy="3071834"/>
        </p:xfrm>
        <a:graphic>
          <a:graphicData uri="http://schemas.openxmlformats.org/presentationml/2006/ole">
            <p:oleObj spid="_x0000_s39940" name="Формула" r:id="rId4" imgW="952200" imgH="965160" progId="Equation.3">
              <p:embed/>
            </p:oleObj>
          </a:graphicData>
        </a:graphic>
      </p:graphicFrame>
      <p:graphicFrame>
        <p:nvGraphicFramePr>
          <p:cNvPr id="39941" name="Содержимое 16"/>
          <p:cNvGraphicFramePr>
            <a:graphicFrameLocks noChangeAspect="1"/>
          </p:cNvGraphicFramePr>
          <p:nvPr/>
        </p:nvGraphicFramePr>
        <p:xfrm>
          <a:off x="4357686" y="1214422"/>
          <a:ext cx="4429156" cy="3467417"/>
        </p:xfrm>
        <a:graphic>
          <a:graphicData uri="http://schemas.openxmlformats.org/presentationml/2006/ole">
            <p:oleObj spid="_x0000_s39941" name="Формула" r:id="rId5" imgW="1688760" imgH="1320480" progId="Equation.3">
              <p:embed/>
            </p:oleObj>
          </a:graphicData>
        </a:graphic>
      </p:graphicFrame>
      <p:graphicFrame>
        <p:nvGraphicFramePr>
          <p:cNvPr id="39942" name="Содержимое 16"/>
          <p:cNvGraphicFramePr>
            <a:graphicFrameLocks noChangeAspect="1"/>
          </p:cNvGraphicFramePr>
          <p:nvPr/>
        </p:nvGraphicFramePr>
        <p:xfrm>
          <a:off x="4357686" y="5143512"/>
          <a:ext cx="1719263" cy="1289050"/>
        </p:xfrm>
        <a:graphic>
          <a:graphicData uri="http://schemas.openxmlformats.org/presentationml/2006/ole">
            <p:oleObj spid="_x0000_s39942" name="Формула" r:id="rId6" imgW="609480" imgH="457200" progId="Equation.3">
              <p:embed/>
            </p:oleObj>
          </a:graphicData>
        </a:graphic>
      </p:graphicFrame>
      <p:sp>
        <p:nvSpPr>
          <p:cNvPr id="10" name="Управляющая кнопка: в начало 9">
            <a:hlinkClick r:id="" action="ppaction://hlinkshowjump?jump=lastslideviewed" highlightClick="1"/>
          </p:cNvPr>
          <p:cNvSpPr/>
          <p:nvPr/>
        </p:nvSpPr>
        <p:spPr>
          <a:xfrm>
            <a:off x="214282" y="0"/>
            <a:ext cx="714380" cy="571504"/>
          </a:xfrm>
          <a:prstGeom prst="actionButtonBeginning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dirty="0"/>
              <a:t>Найдите значение </a:t>
            </a:r>
            <a:r>
              <a:rPr lang="ru-RU" sz="1800" dirty="0" smtClean="0"/>
              <a:t>выражения</a:t>
            </a:r>
            <a:r>
              <a:rPr lang="en-US" sz="1800" dirty="0" smtClean="0"/>
              <a:t>  </a:t>
            </a:r>
            <a:endParaRPr lang="ru-RU" sz="1800" dirty="0"/>
          </a:p>
        </p:txBody>
      </p:sp>
      <p:sp>
        <p:nvSpPr>
          <p:cNvPr id="5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1986"/>
          <p:cNvSpPr>
            <a:spLocks noChangeArrowheads="1"/>
          </p:cNvSpPr>
          <p:nvPr/>
        </p:nvSpPr>
        <p:spPr bwMode="auto">
          <a:xfrm>
            <a:off x="2571736" y="3429000"/>
            <a:ext cx="2714644" cy="719139"/>
          </a:xfrm>
          <a:prstGeom prst="wedgeEllipseCallout">
            <a:avLst>
              <a:gd name="adj1" fmla="val -72150"/>
              <a:gd name="adj2" fmla="val 33695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1" name="AutoShape 1986"/>
          <p:cNvSpPr>
            <a:spLocks noChangeArrowheads="1"/>
          </p:cNvSpPr>
          <p:nvPr/>
        </p:nvSpPr>
        <p:spPr bwMode="auto">
          <a:xfrm>
            <a:off x="2285984" y="4643446"/>
            <a:ext cx="2571768" cy="576263"/>
          </a:xfrm>
          <a:prstGeom prst="wedgeEllipseCallout">
            <a:avLst>
              <a:gd name="adj1" fmla="val -74073"/>
              <a:gd name="adj2" fmla="val 50524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2" name="AutoShape 1980"/>
          <p:cNvSpPr>
            <a:spLocks noChangeArrowheads="1"/>
          </p:cNvSpPr>
          <p:nvPr/>
        </p:nvSpPr>
        <p:spPr bwMode="auto">
          <a:xfrm>
            <a:off x="2285984" y="2000240"/>
            <a:ext cx="2286016" cy="720725"/>
          </a:xfrm>
          <a:prstGeom prst="wedgeEllipseCallout">
            <a:avLst>
              <a:gd name="adj1" fmla="val -85458"/>
              <a:gd name="adj2" fmla="val 62654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ПРАВИЛЬНО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642910" y="3714752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120</a:t>
            </a:r>
            <a:endParaRPr lang="ru-RU" dirty="0"/>
          </a:p>
        </p:txBody>
      </p:sp>
      <p:sp>
        <p:nvSpPr>
          <p:cNvPr id="15" name="Багетная рамка 14"/>
          <p:cNvSpPr/>
          <p:nvPr/>
        </p:nvSpPr>
        <p:spPr>
          <a:xfrm>
            <a:off x="642910" y="2357430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ru-RU" dirty="0"/>
          </a:p>
        </p:txBody>
      </p:sp>
      <p:sp>
        <p:nvSpPr>
          <p:cNvPr id="16" name="Багетная рамка 15"/>
          <p:cNvSpPr/>
          <p:nvPr/>
        </p:nvSpPr>
        <p:spPr>
          <a:xfrm>
            <a:off x="642910" y="5072074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ru-RU" dirty="0"/>
          </a:p>
        </p:txBody>
      </p:sp>
      <p:pic>
        <p:nvPicPr>
          <p:cNvPr id="17" name="Рисунок 16" descr="(\sqrt{13}-\sqrt{7})(\sqrt{13}+\sqrt{7})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571480"/>
            <a:ext cx="2000264" cy="352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8" name="Содержимое 17"/>
          <p:cNvGraphicFramePr>
            <a:graphicFrameLocks noChangeAspect="1"/>
          </p:cNvGraphicFramePr>
          <p:nvPr>
            <p:ph idx="1"/>
          </p:nvPr>
        </p:nvGraphicFramePr>
        <p:xfrm>
          <a:off x="5429256" y="4643446"/>
          <a:ext cx="3328987" cy="544513"/>
        </p:xfrm>
        <a:graphic>
          <a:graphicData uri="http://schemas.openxmlformats.org/presentationml/2006/ole">
            <p:oleObj spid="_x0000_s23553" name="Формула" r:id="rId4" imgW="1396800" imgH="228600" progId="Equation.3">
              <p:embed/>
            </p:oleObj>
          </a:graphicData>
        </a:graphic>
      </p:graphicFrame>
      <p:graphicFrame>
        <p:nvGraphicFramePr>
          <p:cNvPr id="21" name="Объект 20"/>
          <p:cNvGraphicFramePr>
            <a:graphicFrameLocks noChangeAspect="1"/>
          </p:cNvGraphicFramePr>
          <p:nvPr/>
        </p:nvGraphicFramePr>
        <p:xfrm>
          <a:off x="3071802" y="5572140"/>
          <a:ext cx="5715040" cy="527052"/>
        </p:xfrm>
        <a:graphic>
          <a:graphicData uri="http://schemas.openxmlformats.org/presentationml/2006/ole">
            <p:oleObj spid="_x0000_s23555" name="Формула" r:id="rId5" imgW="3187440" imgH="241200" progId="Equation.3">
              <p:embed/>
            </p:oleObj>
          </a:graphicData>
        </a:graphic>
      </p:graphicFrame>
      <p:sp>
        <p:nvSpPr>
          <p:cNvPr id="19" name="Улыбающееся лицо 18">
            <a:hlinkClick r:id="rId6" action="ppaction://hlinksldjump"/>
          </p:cNvPr>
          <p:cNvSpPr/>
          <p:nvPr/>
        </p:nvSpPr>
        <p:spPr>
          <a:xfrm>
            <a:off x="6572264" y="1500174"/>
            <a:ext cx="1571636" cy="1500198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?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dirty="0"/>
              <a:t>Найдите значение </a:t>
            </a:r>
            <a:r>
              <a:rPr lang="ru-RU" sz="2400" dirty="0" smtClean="0"/>
              <a:t>выражения</a:t>
            </a:r>
            <a:r>
              <a:rPr lang="en-US" sz="2400" dirty="0" smtClean="0"/>
              <a:t>  </a:t>
            </a:r>
            <a:endParaRPr lang="ru-RU" sz="2400" dirty="0"/>
          </a:p>
        </p:txBody>
      </p:sp>
      <p:sp>
        <p:nvSpPr>
          <p:cNvPr id="5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1986"/>
          <p:cNvSpPr>
            <a:spLocks noChangeArrowheads="1"/>
          </p:cNvSpPr>
          <p:nvPr/>
        </p:nvSpPr>
        <p:spPr bwMode="auto">
          <a:xfrm>
            <a:off x="2571736" y="3357562"/>
            <a:ext cx="2786082" cy="790577"/>
          </a:xfrm>
          <a:prstGeom prst="wedgeEllipseCallout">
            <a:avLst>
              <a:gd name="adj1" fmla="val -72150"/>
              <a:gd name="adj2" fmla="val 33695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1" name="AutoShape 1986"/>
          <p:cNvSpPr>
            <a:spLocks noChangeArrowheads="1"/>
          </p:cNvSpPr>
          <p:nvPr/>
        </p:nvSpPr>
        <p:spPr bwMode="auto">
          <a:xfrm>
            <a:off x="2357422" y="4500570"/>
            <a:ext cx="2571768" cy="719139"/>
          </a:xfrm>
          <a:prstGeom prst="wedgeEllipseCallout">
            <a:avLst>
              <a:gd name="adj1" fmla="val -74073"/>
              <a:gd name="adj2" fmla="val 50524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2" name="AutoShape 1980"/>
          <p:cNvSpPr>
            <a:spLocks noChangeArrowheads="1"/>
          </p:cNvSpPr>
          <p:nvPr/>
        </p:nvSpPr>
        <p:spPr bwMode="auto">
          <a:xfrm>
            <a:off x="2285984" y="2000240"/>
            <a:ext cx="2286016" cy="720725"/>
          </a:xfrm>
          <a:prstGeom prst="wedgeEllipseCallout">
            <a:avLst>
              <a:gd name="adj1" fmla="val -85458"/>
              <a:gd name="adj2" fmla="val 62654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ПРАВИЛЬНО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714348" y="3714752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81</a:t>
            </a:r>
            <a:endParaRPr lang="ru-RU" dirty="0"/>
          </a:p>
        </p:txBody>
      </p:sp>
      <p:sp>
        <p:nvSpPr>
          <p:cNvPr id="15" name="Багетная рамка 14"/>
          <p:cNvSpPr/>
          <p:nvPr/>
        </p:nvSpPr>
        <p:spPr>
          <a:xfrm>
            <a:off x="642910" y="2357430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9</a:t>
            </a:r>
            <a:endParaRPr lang="ru-RU" dirty="0"/>
          </a:p>
        </p:txBody>
      </p:sp>
      <p:sp>
        <p:nvSpPr>
          <p:cNvPr id="16" name="Багетная рамка 15"/>
          <p:cNvSpPr/>
          <p:nvPr/>
        </p:nvSpPr>
        <p:spPr>
          <a:xfrm>
            <a:off x="785786" y="5072074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27</a:t>
            </a:r>
            <a:endParaRPr lang="ru-RU" dirty="0"/>
          </a:p>
        </p:txBody>
      </p:sp>
      <p:graphicFrame>
        <p:nvGraphicFramePr>
          <p:cNvPr id="17" name="Содержимое 16"/>
          <p:cNvGraphicFramePr>
            <a:graphicFrameLocks noChangeAspect="1"/>
          </p:cNvGraphicFramePr>
          <p:nvPr>
            <p:ph idx="1"/>
          </p:nvPr>
        </p:nvGraphicFramePr>
        <p:xfrm>
          <a:off x="2071670" y="5143512"/>
          <a:ext cx="6215106" cy="1268417"/>
        </p:xfrm>
        <a:graphic>
          <a:graphicData uri="http://schemas.openxmlformats.org/presentationml/2006/ole">
            <p:oleObj spid="_x0000_s22529" name="Формула" r:id="rId3" imgW="2120760" imgH="444240" progId="Equation.3">
              <p:embed/>
            </p:oleObj>
          </a:graphicData>
        </a:graphic>
      </p:graphicFrame>
      <p:sp>
        <p:nvSpPr>
          <p:cNvPr id="13" name="Улыбающееся лицо 12">
            <a:hlinkClick r:id="rId4" action="ppaction://hlinksldjump"/>
          </p:cNvPr>
          <p:cNvSpPr/>
          <p:nvPr/>
        </p:nvSpPr>
        <p:spPr>
          <a:xfrm>
            <a:off x="6572264" y="1500174"/>
            <a:ext cx="1571636" cy="1500198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?</a:t>
            </a:r>
            <a:endParaRPr lang="ru-RU" sz="5400" b="1" dirty="0">
              <a:solidFill>
                <a:srgbClr val="FF0000"/>
              </a:solidFill>
            </a:endParaRPr>
          </a:p>
        </p:txBody>
      </p:sp>
      <p:graphicFrame>
        <p:nvGraphicFramePr>
          <p:cNvPr id="19" name="Объект 18"/>
          <p:cNvGraphicFramePr>
            <a:graphicFrameLocks noChangeAspect="1"/>
          </p:cNvGraphicFramePr>
          <p:nvPr/>
        </p:nvGraphicFramePr>
        <p:xfrm>
          <a:off x="5143504" y="357166"/>
          <a:ext cx="1009368" cy="1281121"/>
        </p:xfrm>
        <a:graphic>
          <a:graphicData uri="http://schemas.openxmlformats.org/presentationml/2006/ole">
            <p:oleObj spid="_x0000_s22530" name="Формула" r:id="rId5" imgW="330120" imgH="419040" progId="Equation.3">
              <p:embed/>
            </p:oleObj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785818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ru-RU" sz="2800" b="1" dirty="0" smtClean="0"/>
              <a:t>Найдите </a:t>
            </a:r>
            <a:r>
              <a:rPr lang="ru-RU" sz="2800" b="1" dirty="0"/>
              <a:t>значение </a:t>
            </a:r>
            <a:r>
              <a:rPr lang="ru-RU" sz="2800" b="1" dirty="0" smtClean="0"/>
              <a:t>выражения</a:t>
            </a:r>
            <a:r>
              <a:rPr lang="en-US" sz="2800" b="1" dirty="0" smtClean="0"/>
              <a:t>    </a:t>
            </a:r>
            <a:endParaRPr lang="ru-RU" sz="2800" b="1" dirty="0"/>
          </a:p>
        </p:txBody>
      </p:sp>
      <p:sp>
        <p:nvSpPr>
          <p:cNvPr id="5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1986"/>
          <p:cNvSpPr>
            <a:spLocks noChangeArrowheads="1"/>
          </p:cNvSpPr>
          <p:nvPr/>
        </p:nvSpPr>
        <p:spPr bwMode="auto">
          <a:xfrm>
            <a:off x="1928794" y="2714620"/>
            <a:ext cx="2571768" cy="862015"/>
          </a:xfrm>
          <a:prstGeom prst="wedgeEllipseCallout">
            <a:avLst>
              <a:gd name="adj1" fmla="val -72150"/>
              <a:gd name="adj2" fmla="val 33695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1" name="AutoShape 1986"/>
          <p:cNvSpPr>
            <a:spLocks noChangeArrowheads="1"/>
          </p:cNvSpPr>
          <p:nvPr/>
        </p:nvSpPr>
        <p:spPr bwMode="auto">
          <a:xfrm>
            <a:off x="2071670" y="4286256"/>
            <a:ext cx="2571768" cy="576263"/>
          </a:xfrm>
          <a:prstGeom prst="wedgeEllipseCallout">
            <a:avLst>
              <a:gd name="adj1" fmla="val -74073"/>
              <a:gd name="adj2" fmla="val 50524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2" name="AutoShape 1980"/>
          <p:cNvSpPr>
            <a:spLocks noChangeArrowheads="1"/>
          </p:cNvSpPr>
          <p:nvPr/>
        </p:nvSpPr>
        <p:spPr bwMode="auto">
          <a:xfrm>
            <a:off x="2357422" y="1357298"/>
            <a:ext cx="2286016" cy="720725"/>
          </a:xfrm>
          <a:prstGeom prst="wedgeEllipseCallout">
            <a:avLst>
              <a:gd name="adj1" fmla="val -85458"/>
              <a:gd name="adj2" fmla="val 62654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ПРАВИЛЬНО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357158" y="3071810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25</a:t>
            </a:r>
            <a:endParaRPr lang="ru-RU" dirty="0"/>
          </a:p>
        </p:txBody>
      </p:sp>
      <p:sp>
        <p:nvSpPr>
          <p:cNvPr id="15" name="Багетная рамка 14"/>
          <p:cNvSpPr/>
          <p:nvPr/>
        </p:nvSpPr>
        <p:spPr>
          <a:xfrm>
            <a:off x="500034" y="1643050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ru-RU" dirty="0"/>
          </a:p>
        </p:txBody>
      </p:sp>
      <p:sp>
        <p:nvSpPr>
          <p:cNvPr id="16" name="Багетная рамка 15"/>
          <p:cNvSpPr/>
          <p:nvPr/>
        </p:nvSpPr>
        <p:spPr>
          <a:xfrm>
            <a:off x="428596" y="4357694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15</a:t>
            </a:r>
            <a:endParaRPr lang="ru-RU" dirty="0"/>
          </a:p>
        </p:txBody>
      </p:sp>
      <p:graphicFrame>
        <p:nvGraphicFramePr>
          <p:cNvPr id="17" name="Содержимое 16"/>
          <p:cNvGraphicFramePr>
            <a:graphicFrameLocks noChangeAspect="1"/>
          </p:cNvGraphicFramePr>
          <p:nvPr>
            <p:ph idx="1"/>
          </p:nvPr>
        </p:nvGraphicFramePr>
        <p:xfrm>
          <a:off x="214282" y="5572140"/>
          <a:ext cx="8501122" cy="587377"/>
        </p:xfrm>
        <a:graphic>
          <a:graphicData uri="http://schemas.openxmlformats.org/presentationml/2006/ole">
            <p:oleObj spid="_x0000_s21505" name="Формула" r:id="rId3" imgW="3314520" imgH="228600" progId="Equation.3">
              <p:embed/>
            </p:oleObj>
          </a:graphicData>
        </a:graphic>
      </p:graphicFrame>
      <p:sp>
        <p:nvSpPr>
          <p:cNvPr id="13" name="Улыбающееся лицо 12">
            <a:hlinkClick r:id="rId4" action="ppaction://hlinksldjump"/>
          </p:cNvPr>
          <p:cNvSpPr/>
          <p:nvPr/>
        </p:nvSpPr>
        <p:spPr>
          <a:xfrm>
            <a:off x="6572264" y="1500174"/>
            <a:ext cx="1571636" cy="1500198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?</a:t>
            </a:r>
            <a:endParaRPr lang="ru-RU" sz="5400" b="1" dirty="0">
              <a:solidFill>
                <a:srgbClr val="FF0000"/>
              </a:solidFill>
            </a:endParaRPr>
          </a:p>
        </p:txBody>
      </p:sp>
      <p:graphicFrame>
        <p:nvGraphicFramePr>
          <p:cNvPr id="19" name="Объект 18"/>
          <p:cNvGraphicFramePr>
            <a:graphicFrameLocks noChangeAspect="1"/>
          </p:cNvGraphicFramePr>
          <p:nvPr/>
        </p:nvGraphicFramePr>
        <p:xfrm>
          <a:off x="5357818" y="357166"/>
          <a:ext cx="2210113" cy="642942"/>
        </p:xfrm>
        <a:graphic>
          <a:graphicData uri="http://schemas.openxmlformats.org/presentationml/2006/ole">
            <p:oleObj spid="_x0000_s21506" name="Формула" r:id="rId5" imgW="698400" imgH="203040" progId="Equation.3">
              <p:embed/>
            </p:oleObj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/>
              <a:t>Найдите значение </a:t>
            </a:r>
            <a:r>
              <a:rPr lang="ru-RU" sz="2800" dirty="0" smtClean="0"/>
              <a:t>выражения</a:t>
            </a:r>
            <a:r>
              <a:rPr lang="en-US" sz="2800" dirty="0" smtClean="0"/>
              <a:t>   </a:t>
            </a:r>
            <a:endParaRPr lang="ru-RU" sz="2800" dirty="0"/>
          </a:p>
        </p:txBody>
      </p:sp>
      <p:sp>
        <p:nvSpPr>
          <p:cNvPr id="5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1986"/>
          <p:cNvSpPr>
            <a:spLocks noChangeArrowheads="1"/>
          </p:cNvSpPr>
          <p:nvPr/>
        </p:nvSpPr>
        <p:spPr bwMode="auto">
          <a:xfrm>
            <a:off x="2357422" y="2928934"/>
            <a:ext cx="2571768" cy="785818"/>
          </a:xfrm>
          <a:prstGeom prst="wedgeEllipseCallout">
            <a:avLst>
              <a:gd name="adj1" fmla="val -72150"/>
              <a:gd name="adj2" fmla="val 33695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1" name="AutoShape 1986"/>
          <p:cNvSpPr>
            <a:spLocks noChangeArrowheads="1"/>
          </p:cNvSpPr>
          <p:nvPr/>
        </p:nvSpPr>
        <p:spPr bwMode="auto">
          <a:xfrm>
            <a:off x="2428860" y="4357694"/>
            <a:ext cx="2643206" cy="785818"/>
          </a:xfrm>
          <a:prstGeom prst="wedgeEllipseCallout">
            <a:avLst>
              <a:gd name="adj1" fmla="val -83508"/>
              <a:gd name="adj2" fmla="val 43472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2" name="AutoShape 1980"/>
          <p:cNvSpPr>
            <a:spLocks noChangeArrowheads="1"/>
          </p:cNvSpPr>
          <p:nvPr/>
        </p:nvSpPr>
        <p:spPr bwMode="auto">
          <a:xfrm>
            <a:off x="2571736" y="1500174"/>
            <a:ext cx="2286016" cy="720725"/>
          </a:xfrm>
          <a:prstGeom prst="wedgeEllipseCallout">
            <a:avLst>
              <a:gd name="adj1" fmla="val -85458"/>
              <a:gd name="adj2" fmla="val 62654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ПРАВИЛЬНО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642910" y="3071810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15" name="Багетная рамка 14"/>
          <p:cNvSpPr/>
          <p:nvPr/>
        </p:nvSpPr>
        <p:spPr>
          <a:xfrm>
            <a:off x="642910" y="1857364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r>
              <a:rPr lang="ru-RU" dirty="0" smtClean="0"/>
              <a:t>,5</a:t>
            </a:r>
            <a:endParaRPr lang="ru-RU" dirty="0"/>
          </a:p>
        </p:txBody>
      </p:sp>
      <p:sp>
        <p:nvSpPr>
          <p:cNvPr id="16" name="Багетная рамка 15"/>
          <p:cNvSpPr/>
          <p:nvPr/>
        </p:nvSpPr>
        <p:spPr>
          <a:xfrm>
            <a:off x="642910" y="4572008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ru-RU" dirty="0"/>
          </a:p>
        </p:txBody>
      </p:sp>
      <p:graphicFrame>
        <p:nvGraphicFramePr>
          <p:cNvPr id="18" name="Содержимое 17"/>
          <p:cNvGraphicFramePr>
            <a:graphicFrameLocks noChangeAspect="1"/>
          </p:cNvGraphicFramePr>
          <p:nvPr>
            <p:ph idx="1"/>
          </p:nvPr>
        </p:nvGraphicFramePr>
        <p:xfrm>
          <a:off x="2533650" y="5500688"/>
          <a:ext cx="4932363" cy="992187"/>
        </p:xfrm>
        <a:graphic>
          <a:graphicData uri="http://schemas.openxmlformats.org/presentationml/2006/ole">
            <p:oleObj spid="_x0000_s20481" name="Формула" r:id="rId3" imgW="2209680" imgH="444240" progId="Equation.3">
              <p:embed/>
            </p:oleObj>
          </a:graphicData>
        </a:graphic>
      </p:graphicFrame>
      <p:sp>
        <p:nvSpPr>
          <p:cNvPr id="13" name="Улыбающееся лицо 12">
            <a:hlinkClick r:id="rId4" action="ppaction://hlinksldjump"/>
          </p:cNvPr>
          <p:cNvSpPr/>
          <p:nvPr/>
        </p:nvSpPr>
        <p:spPr>
          <a:xfrm>
            <a:off x="6572264" y="1500174"/>
            <a:ext cx="1571636" cy="1500198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?</a:t>
            </a:r>
            <a:endParaRPr lang="ru-RU" sz="5400" b="1" dirty="0">
              <a:solidFill>
                <a:srgbClr val="FF0000"/>
              </a:solidFill>
            </a:endParaRPr>
          </a:p>
        </p:txBody>
      </p:sp>
      <p:graphicFrame>
        <p:nvGraphicFramePr>
          <p:cNvPr id="19" name="Объект 18"/>
          <p:cNvGraphicFramePr>
            <a:graphicFrameLocks noChangeAspect="1"/>
          </p:cNvGraphicFramePr>
          <p:nvPr/>
        </p:nvGraphicFramePr>
        <p:xfrm>
          <a:off x="5786446" y="392885"/>
          <a:ext cx="1493847" cy="1120386"/>
        </p:xfrm>
        <a:graphic>
          <a:graphicData uri="http://schemas.openxmlformats.org/presentationml/2006/ole">
            <p:oleObj spid="_x0000_s20482" name="Формула" r:id="rId5" imgW="558720" imgH="419040" progId="Equation.3">
              <p:embed/>
            </p:oleObj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2400" dirty="0"/>
              <a:t>Найдите значение </a:t>
            </a:r>
            <a:r>
              <a:rPr lang="ru-RU" sz="2400" dirty="0" smtClean="0"/>
              <a:t>выражения</a:t>
            </a:r>
            <a:r>
              <a:rPr lang="en-US" sz="2400" dirty="0" smtClean="0"/>
              <a:t>    </a:t>
            </a:r>
            <a:endParaRPr lang="ru-RU" sz="2400" dirty="0"/>
          </a:p>
        </p:txBody>
      </p:sp>
      <p:sp>
        <p:nvSpPr>
          <p:cNvPr id="13" name="Содержимое 12"/>
          <p:cNvSpPr>
            <a:spLocks noGrp="1"/>
          </p:cNvSpPr>
          <p:nvPr>
            <p:ph idx="1"/>
          </p:nvPr>
        </p:nvSpPr>
        <p:spPr>
          <a:xfrm>
            <a:off x="5357818" y="1600200"/>
            <a:ext cx="3328982" cy="45259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1986"/>
          <p:cNvSpPr>
            <a:spLocks noChangeArrowheads="1"/>
          </p:cNvSpPr>
          <p:nvPr/>
        </p:nvSpPr>
        <p:spPr bwMode="auto">
          <a:xfrm>
            <a:off x="1785918" y="3357562"/>
            <a:ext cx="2571768" cy="642942"/>
          </a:xfrm>
          <a:prstGeom prst="wedgeEllipseCallout">
            <a:avLst>
              <a:gd name="adj1" fmla="val -72150"/>
              <a:gd name="adj2" fmla="val 33695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1" name="AutoShape 1986"/>
          <p:cNvSpPr>
            <a:spLocks noChangeArrowheads="1"/>
          </p:cNvSpPr>
          <p:nvPr/>
        </p:nvSpPr>
        <p:spPr bwMode="auto">
          <a:xfrm>
            <a:off x="1928794" y="4643446"/>
            <a:ext cx="2714644" cy="642942"/>
          </a:xfrm>
          <a:prstGeom prst="wedgeEllipseCallout">
            <a:avLst>
              <a:gd name="adj1" fmla="val -68684"/>
              <a:gd name="adj2" fmla="val 10702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2" name="AutoShape 1980"/>
          <p:cNvSpPr>
            <a:spLocks noChangeArrowheads="1"/>
          </p:cNvSpPr>
          <p:nvPr/>
        </p:nvSpPr>
        <p:spPr bwMode="auto">
          <a:xfrm>
            <a:off x="2285984" y="1857364"/>
            <a:ext cx="2286016" cy="720725"/>
          </a:xfrm>
          <a:prstGeom prst="wedgeEllipseCallout">
            <a:avLst>
              <a:gd name="adj1" fmla="val -88658"/>
              <a:gd name="adj2" fmla="val 39817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ПРАВИЛЬНО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357158" y="3357562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ru-RU" dirty="0"/>
          </a:p>
        </p:txBody>
      </p:sp>
      <p:sp>
        <p:nvSpPr>
          <p:cNvPr id="15" name="Багетная рамка 14"/>
          <p:cNvSpPr/>
          <p:nvPr/>
        </p:nvSpPr>
        <p:spPr>
          <a:xfrm>
            <a:off x="357158" y="2000240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-5</a:t>
            </a:r>
            <a:endParaRPr lang="ru-RU" dirty="0"/>
          </a:p>
        </p:txBody>
      </p:sp>
      <p:sp>
        <p:nvSpPr>
          <p:cNvPr id="16" name="Багетная рамка 15"/>
          <p:cNvSpPr/>
          <p:nvPr/>
        </p:nvSpPr>
        <p:spPr>
          <a:xfrm>
            <a:off x="142876" y="4714884"/>
            <a:ext cx="1142976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3125</a:t>
            </a:r>
            <a:endParaRPr lang="ru-RU" dirty="0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5286380" y="571480"/>
          <a:ext cx="2857520" cy="649931"/>
        </p:xfrm>
        <a:graphic>
          <a:graphicData uri="http://schemas.openxmlformats.org/presentationml/2006/ole">
            <p:oleObj spid="_x0000_s2050" name="Формула" r:id="rId3" imgW="1282680" imgH="291960" progId="Equation.3">
              <p:embed/>
            </p:oleObj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/>
        </p:nvGraphicFramePr>
        <p:xfrm>
          <a:off x="1285852" y="5715016"/>
          <a:ext cx="6789738" cy="677863"/>
        </p:xfrm>
        <a:graphic>
          <a:graphicData uri="http://schemas.openxmlformats.org/presentationml/2006/ole">
            <p:oleObj spid="_x0000_s2051" name="Формула" r:id="rId4" imgW="3047760" imgH="304560" progId="Equation.3">
              <p:embed/>
            </p:oleObj>
          </a:graphicData>
        </a:graphic>
      </p:graphicFrame>
      <p:sp>
        <p:nvSpPr>
          <p:cNvPr id="19" name="Улыбающееся лицо 18">
            <a:hlinkClick r:id="rId5" action="ppaction://hlinksldjump"/>
          </p:cNvPr>
          <p:cNvSpPr/>
          <p:nvPr/>
        </p:nvSpPr>
        <p:spPr>
          <a:xfrm>
            <a:off x="6572264" y="1500174"/>
            <a:ext cx="1571636" cy="1500198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?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1800" dirty="0"/>
              <a:t>Найдите значение </a:t>
            </a:r>
            <a:r>
              <a:rPr lang="ru-RU" sz="1800" dirty="0" smtClean="0"/>
              <a:t>выражения</a:t>
            </a:r>
            <a:r>
              <a:rPr lang="en-US" sz="1800" dirty="0" smtClean="0"/>
              <a:t>    </a:t>
            </a:r>
            <a:endParaRPr lang="ru-RU" sz="1800" dirty="0"/>
          </a:p>
        </p:txBody>
      </p:sp>
      <p:sp>
        <p:nvSpPr>
          <p:cNvPr id="5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1986"/>
          <p:cNvSpPr>
            <a:spLocks noChangeArrowheads="1"/>
          </p:cNvSpPr>
          <p:nvPr/>
        </p:nvSpPr>
        <p:spPr bwMode="auto">
          <a:xfrm>
            <a:off x="2285984" y="3214686"/>
            <a:ext cx="2571768" cy="576263"/>
          </a:xfrm>
          <a:prstGeom prst="wedgeEllipseCallout">
            <a:avLst>
              <a:gd name="adj1" fmla="val -72150"/>
              <a:gd name="adj2" fmla="val 33695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1" name="AutoShape 1986"/>
          <p:cNvSpPr>
            <a:spLocks noChangeArrowheads="1"/>
          </p:cNvSpPr>
          <p:nvPr/>
        </p:nvSpPr>
        <p:spPr bwMode="auto">
          <a:xfrm>
            <a:off x="2285984" y="1785926"/>
            <a:ext cx="2643206" cy="576263"/>
          </a:xfrm>
          <a:prstGeom prst="wedgeEllipseCallout">
            <a:avLst>
              <a:gd name="adj1" fmla="val -74073"/>
              <a:gd name="adj2" fmla="val 50524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2" name="AutoShape 1980"/>
          <p:cNvSpPr>
            <a:spLocks noChangeArrowheads="1"/>
          </p:cNvSpPr>
          <p:nvPr/>
        </p:nvSpPr>
        <p:spPr bwMode="auto">
          <a:xfrm>
            <a:off x="2285984" y="4357694"/>
            <a:ext cx="2286016" cy="720725"/>
          </a:xfrm>
          <a:prstGeom prst="wedgeEllipseCallout">
            <a:avLst>
              <a:gd name="adj1" fmla="val -85458"/>
              <a:gd name="adj2" fmla="val 62654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ПРАВИЛЬНО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571472" y="3429000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8</a:t>
            </a:r>
            <a:endParaRPr lang="ru-RU" dirty="0"/>
          </a:p>
        </p:txBody>
      </p:sp>
      <p:sp>
        <p:nvSpPr>
          <p:cNvPr id="15" name="Багетная рамка 14"/>
          <p:cNvSpPr/>
          <p:nvPr/>
        </p:nvSpPr>
        <p:spPr>
          <a:xfrm>
            <a:off x="642910" y="1857364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28</a:t>
            </a:r>
            <a:endParaRPr lang="ru-RU" dirty="0"/>
          </a:p>
        </p:txBody>
      </p:sp>
      <p:sp>
        <p:nvSpPr>
          <p:cNvPr id="16" name="Багетная рамка 15"/>
          <p:cNvSpPr/>
          <p:nvPr/>
        </p:nvSpPr>
        <p:spPr>
          <a:xfrm>
            <a:off x="571472" y="4643446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2,5</a:t>
            </a:r>
            <a:endParaRPr lang="ru-RU" dirty="0"/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3929058" y="285728"/>
          <a:ext cx="1538288" cy="1025525"/>
        </p:xfrm>
        <a:graphic>
          <a:graphicData uri="http://schemas.openxmlformats.org/presentationml/2006/ole">
            <p:oleObj spid="_x0000_s3074" name="Формула" r:id="rId3" imgW="647640" imgH="431640" progId="Equation.3">
              <p:embed/>
            </p:oleObj>
          </a:graphicData>
        </a:graphic>
      </p:graphicFrame>
      <p:graphicFrame>
        <p:nvGraphicFramePr>
          <p:cNvPr id="3075" name="Object 3"/>
          <p:cNvGraphicFramePr>
            <a:graphicFrameLocks noChangeAspect="1"/>
          </p:cNvGraphicFramePr>
          <p:nvPr>
            <p:ph idx="1"/>
          </p:nvPr>
        </p:nvGraphicFramePr>
        <p:xfrm>
          <a:off x="1071538" y="5857892"/>
          <a:ext cx="7072362" cy="728666"/>
        </p:xfrm>
        <a:graphic>
          <a:graphicData uri="http://schemas.openxmlformats.org/presentationml/2006/ole">
            <p:oleObj spid="_x0000_s3075" name="Формула" r:id="rId4" imgW="2463480" imgH="457200" progId="Equation.3">
              <p:embed/>
            </p:oleObj>
          </a:graphicData>
        </a:graphic>
      </p:graphicFrame>
      <p:sp>
        <p:nvSpPr>
          <p:cNvPr id="13" name="Улыбающееся лицо 12">
            <a:hlinkClick r:id="rId5" action="ppaction://hlinksldjump"/>
          </p:cNvPr>
          <p:cNvSpPr/>
          <p:nvPr/>
        </p:nvSpPr>
        <p:spPr>
          <a:xfrm>
            <a:off x="6572264" y="1500174"/>
            <a:ext cx="1571636" cy="1500198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?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1800" dirty="0"/>
              <a:t>Найдите значение </a:t>
            </a:r>
            <a:r>
              <a:rPr lang="ru-RU" sz="1800" dirty="0" smtClean="0"/>
              <a:t>выражения</a:t>
            </a:r>
            <a:r>
              <a:rPr lang="en-US" sz="1800" dirty="0" smtClean="0"/>
              <a:t>    </a:t>
            </a:r>
            <a:endParaRPr lang="ru-RU" sz="1800" dirty="0"/>
          </a:p>
        </p:txBody>
      </p:sp>
      <p:sp>
        <p:nvSpPr>
          <p:cNvPr id="5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1986"/>
          <p:cNvSpPr>
            <a:spLocks noChangeArrowheads="1"/>
          </p:cNvSpPr>
          <p:nvPr/>
        </p:nvSpPr>
        <p:spPr bwMode="auto">
          <a:xfrm>
            <a:off x="2071670" y="1571612"/>
            <a:ext cx="2786082" cy="576263"/>
          </a:xfrm>
          <a:prstGeom prst="wedgeEllipseCallout">
            <a:avLst>
              <a:gd name="adj1" fmla="val -72150"/>
              <a:gd name="adj2" fmla="val 33695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1" name="AutoShape 1986"/>
          <p:cNvSpPr>
            <a:spLocks noChangeArrowheads="1"/>
          </p:cNvSpPr>
          <p:nvPr/>
        </p:nvSpPr>
        <p:spPr bwMode="auto">
          <a:xfrm>
            <a:off x="2143108" y="4071942"/>
            <a:ext cx="2643206" cy="714380"/>
          </a:xfrm>
          <a:prstGeom prst="wedgeEllipseCallout">
            <a:avLst>
              <a:gd name="adj1" fmla="val -74073"/>
              <a:gd name="adj2" fmla="val 50524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2" name="AutoShape 1980"/>
          <p:cNvSpPr>
            <a:spLocks noChangeArrowheads="1"/>
          </p:cNvSpPr>
          <p:nvPr/>
        </p:nvSpPr>
        <p:spPr bwMode="auto">
          <a:xfrm>
            <a:off x="2357422" y="2643182"/>
            <a:ext cx="2286016" cy="720725"/>
          </a:xfrm>
          <a:prstGeom prst="wedgeEllipseCallout">
            <a:avLst>
              <a:gd name="adj1" fmla="val -85458"/>
              <a:gd name="adj2" fmla="val 62654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ПРАВИЛЬНО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642910" y="2928934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13</a:t>
            </a:r>
            <a:endParaRPr lang="ru-RU" dirty="0"/>
          </a:p>
        </p:txBody>
      </p:sp>
      <p:sp>
        <p:nvSpPr>
          <p:cNvPr id="15" name="Багетная рамка 14"/>
          <p:cNvSpPr/>
          <p:nvPr/>
        </p:nvSpPr>
        <p:spPr>
          <a:xfrm>
            <a:off x="642910" y="1643050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15</a:t>
            </a:r>
            <a:endParaRPr lang="ru-RU" dirty="0"/>
          </a:p>
        </p:txBody>
      </p:sp>
      <p:sp>
        <p:nvSpPr>
          <p:cNvPr id="16" name="Багетная рамка 15"/>
          <p:cNvSpPr/>
          <p:nvPr/>
        </p:nvSpPr>
        <p:spPr>
          <a:xfrm>
            <a:off x="642910" y="4214818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ru-RU" dirty="0"/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4000496" y="214290"/>
          <a:ext cx="2849565" cy="722425"/>
        </p:xfrm>
        <a:graphic>
          <a:graphicData uri="http://schemas.openxmlformats.org/presentationml/2006/ole">
            <p:oleObj spid="_x0000_s4098" name="Формула" r:id="rId3" imgW="901440" imgH="228600" progId="Equation.3">
              <p:embed/>
            </p:oleObj>
          </a:graphicData>
        </a:graphic>
      </p:graphicFrame>
      <p:graphicFrame>
        <p:nvGraphicFramePr>
          <p:cNvPr id="4099" name="Object 3"/>
          <p:cNvGraphicFramePr>
            <a:graphicFrameLocks noChangeAspect="1"/>
          </p:cNvGraphicFramePr>
          <p:nvPr>
            <p:ph idx="1"/>
          </p:nvPr>
        </p:nvGraphicFramePr>
        <p:xfrm>
          <a:off x="1785918" y="5072074"/>
          <a:ext cx="6595455" cy="1285884"/>
        </p:xfrm>
        <a:graphic>
          <a:graphicData uri="http://schemas.openxmlformats.org/presentationml/2006/ole">
            <p:oleObj spid="_x0000_s4099" name="Формула" r:id="rId4" imgW="2603160" imgH="507960" progId="Equation.3">
              <p:embed/>
            </p:oleObj>
          </a:graphicData>
        </a:graphic>
      </p:graphicFrame>
      <p:sp>
        <p:nvSpPr>
          <p:cNvPr id="13" name="Улыбающееся лицо 12">
            <a:hlinkClick r:id="rId5" action="ppaction://hlinksldjump"/>
          </p:cNvPr>
          <p:cNvSpPr/>
          <p:nvPr/>
        </p:nvSpPr>
        <p:spPr>
          <a:xfrm>
            <a:off x="6572264" y="1500174"/>
            <a:ext cx="1571636" cy="1500198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?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2400" dirty="0"/>
              <a:t>Найдите значение </a:t>
            </a:r>
            <a:r>
              <a:rPr lang="ru-RU" sz="2400" dirty="0" smtClean="0"/>
              <a:t>выражения</a:t>
            </a:r>
            <a:r>
              <a:rPr lang="en-US" sz="2400" dirty="0" smtClean="0"/>
              <a:t>    </a:t>
            </a:r>
            <a:endParaRPr lang="ru-RU" sz="2400" dirty="0"/>
          </a:p>
        </p:txBody>
      </p:sp>
      <p:sp>
        <p:nvSpPr>
          <p:cNvPr id="5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1986"/>
          <p:cNvSpPr>
            <a:spLocks noChangeArrowheads="1"/>
          </p:cNvSpPr>
          <p:nvPr/>
        </p:nvSpPr>
        <p:spPr bwMode="auto">
          <a:xfrm>
            <a:off x="1928794" y="3286124"/>
            <a:ext cx="2643206" cy="785818"/>
          </a:xfrm>
          <a:prstGeom prst="wedgeEllipseCallout">
            <a:avLst>
              <a:gd name="adj1" fmla="val -72150"/>
              <a:gd name="adj2" fmla="val 33695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1" name="AutoShape 1986"/>
          <p:cNvSpPr>
            <a:spLocks noChangeArrowheads="1"/>
          </p:cNvSpPr>
          <p:nvPr/>
        </p:nvSpPr>
        <p:spPr bwMode="auto">
          <a:xfrm>
            <a:off x="1928794" y="4500570"/>
            <a:ext cx="2571768" cy="576263"/>
          </a:xfrm>
          <a:prstGeom prst="wedgeEllipseCallout">
            <a:avLst>
              <a:gd name="adj1" fmla="val -74073"/>
              <a:gd name="adj2" fmla="val 50524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2" name="AutoShape 1980"/>
          <p:cNvSpPr>
            <a:spLocks noChangeArrowheads="1"/>
          </p:cNvSpPr>
          <p:nvPr/>
        </p:nvSpPr>
        <p:spPr bwMode="auto">
          <a:xfrm>
            <a:off x="2285984" y="2000240"/>
            <a:ext cx="2286016" cy="720725"/>
          </a:xfrm>
          <a:prstGeom prst="wedgeEllipseCallout">
            <a:avLst>
              <a:gd name="adj1" fmla="val -85458"/>
              <a:gd name="adj2" fmla="val 62654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ПРАВИЛЬНО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500034" y="3429000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-2</a:t>
            </a:r>
            <a:endParaRPr lang="ru-RU" dirty="0"/>
          </a:p>
        </p:txBody>
      </p:sp>
      <p:sp>
        <p:nvSpPr>
          <p:cNvPr id="15" name="Багетная рамка 14"/>
          <p:cNvSpPr/>
          <p:nvPr/>
        </p:nvSpPr>
        <p:spPr>
          <a:xfrm>
            <a:off x="500034" y="2000240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16" name="Багетная рамка 15"/>
          <p:cNvSpPr/>
          <p:nvPr/>
        </p:nvSpPr>
        <p:spPr>
          <a:xfrm>
            <a:off x="500034" y="4786322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169</a:t>
            </a:r>
            <a:endParaRPr lang="ru-RU" dirty="0"/>
          </a:p>
        </p:txBody>
      </p:sp>
      <p:graphicFrame>
        <p:nvGraphicFramePr>
          <p:cNvPr id="5123" name="Object 3"/>
          <p:cNvGraphicFramePr>
            <a:graphicFrameLocks noChangeAspect="1"/>
          </p:cNvGraphicFramePr>
          <p:nvPr/>
        </p:nvGraphicFramePr>
        <p:xfrm>
          <a:off x="5000628" y="357166"/>
          <a:ext cx="2786082" cy="838607"/>
        </p:xfrm>
        <a:graphic>
          <a:graphicData uri="http://schemas.openxmlformats.org/presentationml/2006/ole">
            <p:oleObj spid="_x0000_s5123" name="Формула" r:id="rId3" imgW="1307880" imgH="393480" progId="Equation.3">
              <p:embed/>
            </p:oleObj>
          </a:graphicData>
        </a:graphic>
      </p:graphicFrame>
      <p:graphicFrame>
        <p:nvGraphicFramePr>
          <p:cNvPr id="17" name="Содержимое 16"/>
          <p:cNvGraphicFramePr>
            <a:graphicFrameLocks noChangeAspect="1"/>
          </p:cNvGraphicFramePr>
          <p:nvPr>
            <p:ph idx="1"/>
          </p:nvPr>
        </p:nvGraphicFramePr>
        <p:xfrm>
          <a:off x="5357813" y="3389313"/>
          <a:ext cx="3328987" cy="947737"/>
        </p:xfrm>
        <a:graphic>
          <a:graphicData uri="http://schemas.openxmlformats.org/presentationml/2006/ole">
            <p:oleObj spid="_x0000_s5124" name="Формула" r:id="rId4" imgW="1473120" imgH="419040" progId="Equation.3">
              <p:embed/>
            </p:oleObj>
          </a:graphicData>
        </a:graphic>
      </p:graphicFrame>
      <p:sp>
        <p:nvSpPr>
          <p:cNvPr id="13" name="Улыбающееся лицо 12">
            <a:hlinkClick r:id="rId5" action="ppaction://hlinksldjump"/>
          </p:cNvPr>
          <p:cNvSpPr/>
          <p:nvPr/>
        </p:nvSpPr>
        <p:spPr>
          <a:xfrm>
            <a:off x="6572264" y="1500174"/>
            <a:ext cx="1571636" cy="1500198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?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139</TotalTime>
  <Words>179</Words>
  <Application>Microsoft Office PowerPoint</Application>
  <PresentationFormat>Экран (4:3)</PresentationFormat>
  <Paragraphs>91</Paragraphs>
  <Slides>13</Slides>
  <Notes>0</Notes>
  <HiddenSlides>1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Городская</vt:lpstr>
      <vt:lpstr>Формула</vt:lpstr>
      <vt:lpstr>Тренажер.  B7 Примеры на вычисление</vt:lpstr>
      <vt:lpstr>Найдите значение выражения  </vt:lpstr>
      <vt:lpstr>Найдите значение выражения  </vt:lpstr>
      <vt:lpstr> Найдите значение выражения    </vt:lpstr>
      <vt:lpstr>Найдите значение выражения   </vt:lpstr>
      <vt:lpstr>Найдите значение выражения    </vt:lpstr>
      <vt:lpstr>Найдите значение выражения    </vt:lpstr>
      <vt:lpstr>Найдите значение выражения    </vt:lpstr>
      <vt:lpstr>Найдите значение выражения    </vt:lpstr>
      <vt:lpstr>Найдите значение выражения    </vt:lpstr>
      <vt:lpstr>Найдите значение выражения    </vt:lpstr>
      <vt:lpstr>Найдите значение выражения    </vt:lpstr>
      <vt:lpstr>Основные формулы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Zver</dc:creator>
  <cp:lastModifiedBy>Администратор</cp:lastModifiedBy>
  <cp:revision>22</cp:revision>
  <dcterms:created xsi:type="dcterms:W3CDTF">2010-02-16T15:10:00Z</dcterms:created>
  <dcterms:modified xsi:type="dcterms:W3CDTF">2015-01-30T10:04:35Z</dcterms:modified>
</cp:coreProperties>
</file>